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60" r:id="rId3"/>
    <p:sldId id="261" r:id="rId4"/>
    <p:sldId id="282" r:id="rId5"/>
    <p:sldId id="283" r:id="rId6"/>
    <p:sldId id="262" r:id="rId7"/>
    <p:sldId id="263" r:id="rId8"/>
    <p:sldId id="264" r:id="rId9"/>
    <p:sldId id="276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81" r:id="rId20"/>
    <p:sldId id="275" r:id="rId21"/>
    <p:sldId id="270" r:id="rId22"/>
    <p:sldId id="277" r:id="rId23"/>
    <p:sldId id="278" r:id="rId24"/>
    <p:sldId id="279" r:id="rId25"/>
    <p:sldId id="280" r:id="rId26"/>
    <p:sldId id="284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AEB"/>
    <a:srgbClr val="FF0066"/>
    <a:srgbClr val="FFFE02"/>
    <a:srgbClr val="F80308"/>
    <a:srgbClr val="6612B2"/>
    <a:srgbClr val="A758EE"/>
    <a:srgbClr val="C1C1C1"/>
    <a:srgbClr val="0DAF0D"/>
    <a:srgbClr val="FD9901"/>
    <a:srgbClr val="A03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88" autoAdjust="0"/>
    <p:restoredTop sz="94660"/>
  </p:normalViewPr>
  <p:slideViewPr>
    <p:cSldViewPr snapToGrid="0">
      <p:cViewPr varScale="1">
        <p:scale>
          <a:sx n="95" d="100"/>
          <a:sy n="95" d="100"/>
        </p:scale>
        <p:origin x="2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0DB95-99D2-4A51-95E2-C065FB3047F2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itzing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사물인터넷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2999" y="3602038"/>
            <a:ext cx="7660341" cy="1655762"/>
          </a:xfrm>
        </p:spPr>
        <p:txBody>
          <a:bodyPr/>
          <a:lstStyle/>
          <a:p>
            <a:r>
              <a:rPr lang="en-US" altLang="ko-KR" dirty="0" smtClean="0"/>
              <a:t>3. LED </a:t>
            </a:r>
            <a:r>
              <a:rPr lang="ko-KR" altLang="en-US" dirty="0" smtClean="0"/>
              <a:t>응용 프로그램 제작하기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모니터 확인하기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074" y="293408"/>
            <a:ext cx="7886700" cy="1325563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3</a:t>
            </a:r>
            <a:r>
              <a:rPr lang="ko-KR" altLang="en-US" dirty="0" smtClean="0">
                <a:latin typeface="+mj-ea"/>
              </a:rPr>
              <a:t>개 </a:t>
            </a:r>
            <a:r>
              <a:rPr lang="en-US" altLang="ko-KR" dirty="0" smtClean="0">
                <a:latin typeface="+mj-ea"/>
              </a:rPr>
              <a:t>LED </a:t>
            </a:r>
            <a:r>
              <a:rPr lang="ko-KR" altLang="en-US" dirty="0" smtClean="0">
                <a:latin typeface="+mj-ea"/>
              </a:rPr>
              <a:t>제어하기 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ko-KR" altLang="en-US" dirty="0" smtClean="0">
                <a:latin typeface="+mj-ea"/>
              </a:rPr>
              <a:t>신호등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366" y="1502896"/>
            <a:ext cx="8031257" cy="863786"/>
          </a:xfrm>
        </p:spPr>
        <p:txBody>
          <a:bodyPr/>
          <a:lstStyle/>
          <a:p>
            <a:r>
              <a:rPr lang="ko-KR" altLang="en-US" dirty="0" smtClean="0"/>
              <a:t>빨강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초록의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간격으로 켜고 끄도록 함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00366" y="2506662"/>
            <a:ext cx="7886700" cy="3064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회로 설계하기</a:t>
            </a:r>
            <a:r>
              <a:rPr lang="en-US" altLang="ko-KR" dirty="0" smtClean="0">
                <a:latin typeface="+mj-ea"/>
                <a:ea typeface="+mj-ea"/>
              </a:rPr>
              <a:t>(with </a:t>
            </a:r>
            <a:r>
              <a:rPr lang="en-US" altLang="ko-KR" dirty="0" err="1" smtClean="0">
                <a:latin typeface="+mj-ea"/>
                <a:ea typeface="+mj-ea"/>
              </a:rPr>
              <a:t>fritzing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 dirty="0" err="1" smtClean="0">
                <a:latin typeface="+mj-ea"/>
                <a:ea typeface="+mj-ea"/>
              </a:rPr>
              <a:t>출력핀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– 10 : </a:t>
            </a:r>
            <a:r>
              <a:rPr lang="ko-KR" altLang="en-US" dirty="0" smtClean="0">
                <a:latin typeface="+mj-ea"/>
                <a:ea typeface="+mj-ea"/>
              </a:rPr>
              <a:t>빨강</a:t>
            </a:r>
            <a:r>
              <a:rPr lang="en-US" altLang="ko-KR" dirty="0" smtClean="0">
                <a:latin typeface="+mj-ea"/>
                <a:ea typeface="+mj-ea"/>
              </a:rPr>
              <a:t>, 9 : </a:t>
            </a:r>
            <a:r>
              <a:rPr lang="ko-KR" altLang="en-US" dirty="0" smtClean="0">
                <a:latin typeface="+mj-ea"/>
                <a:ea typeface="+mj-ea"/>
              </a:rPr>
              <a:t>노랑</a:t>
            </a:r>
            <a:r>
              <a:rPr lang="en-US" altLang="ko-KR" dirty="0" smtClean="0">
                <a:latin typeface="+mj-ea"/>
                <a:ea typeface="+mj-ea"/>
              </a:rPr>
              <a:t>, 8 : </a:t>
            </a:r>
            <a:r>
              <a:rPr lang="ko-KR" altLang="en-US" dirty="0" smtClean="0">
                <a:latin typeface="+mj-ea"/>
                <a:ea typeface="+mj-ea"/>
              </a:rPr>
              <a:t>초록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실제 회로 구성하기</a:t>
            </a:r>
            <a:endParaRPr lang="en-US" altLang="ko-KR" dirty="0" smtClean="0"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준비물 준비하기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스케치 프로그래밍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실행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8888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98979" y="1000872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 설계하기</a:t>
            </a:r>
            <a:r>
              <a:rPr lang="en-US" altLang="ko-KR" dirty="0" smtClean="0"/>
              <a:t>(with 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672" y="2260869"/>
            <a:ext cx="4814328" cy="37931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4865"/>
            <a:ext cx="4491120" cy="32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0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85" y="2134238"/>
            <a:ext cx="5312709" cy="42937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1404" y="642284"/>
            <a:ext cx="7886700" cy="4270376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 smtClean="0"/>
              <a:t>실제 회로 구성하기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>
                <a:latin typeface="+mj-ea"/>
              </a:rPr>
              <a:t> </a:t>
            </a:r>
            <a:r>
              <a:rPr lang="el-GR" altLang="ko-KR" dirty="0" smtClean="0">
                <a:latin typeface="+mj-ea"/>
              </a:rPr>
              <a:t>Ω</a:t>
            </a:r>
            <a:r>
              <a:rPr lang="en-US" altLang="ko-KR" dirty="0" smtClean="0">
                <a:latin typeface="+mj-ea"/>
              </a:rPr>
              <a:t> 3</a:t>
            </a:r>
            <a:r>
              <a:rPr lang="ko-KR" altLang="en-US" dirty="0" smtClean="0">
                <a:latin typeface="+mj-ea"/>
              </a:rPr>
              <a:t>개</a:t>
            </a:r>
            <a:r>
              <a:rPr lang="en-US" altLang="ko-KR" dirty="0" smtClean="0">
                <a:latin typeface="+mj-ea"/>
              </a:rPr>
              <a:t>, LED 3</a:t>
            </a:r>
            <a:r>
              <a:rPr lang="ko-KR" altLang="en-US" dirty="0" smtClean="0">
                <a:latin typeface="+mj-ea"/>
              </a:rPr>
              <a:t>개</a:t>
            </a:r>
            <a:endParaRPr lang="en-US" altLang="ko-KR" dirty="0" smtClean="0">
              <a:latin typeface="+mj-ea"/>
            </a:endParaRPr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858648" y="4634751"/>
            <a:ext cx="4285352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주의사항</a:t>
            </a:r>
            <a:endPara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+mn-ea"/>
              </a:rPr>
              <a:t>아두이노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회로 구성 </a:t>
            </a:r>
            <a:r>
              <a:rPr lang="ko-KR" altLang="en-US" b="1" dirty="0" smtClean="0">
                <a:latin typeface="+mn-ea"/>
              </a:rPr>
              <a:t>시 반드시 </a:t>
            </a:r>
            <a:r>
              <a:rPr lang="en-US" altLang="ko-KR" b="1" dirty="0" smtClean="0">
                <a:latin typeface="+mn-ea"/>
              </a:rPr>
              <a:t>PC</a:t>
            </a:r>
            <a:r>
              <a:rPr lang="ko-KR" altLang="en-US" b="1" dirty="0" smtClean="0">
                <a:latin typeface="+mn-ea"/>
              </a:rPr>
              <a:t>연결 </a:t>
            </a:r>
            <a:r>
              <a:rPr lang="en-US" altLang="ko-KR" b="1" dirty="0" smtClean="0">
                <a:latin typeface="+mn-ea"/>
              </a:rPr>
              <a:t>USB </a:t>
            </a:r>
            <a:r>
              <a:rPr lang="ko-KR" altLang="en-US" b="1" dirty="0" smtClean="0">
                <a:latin typeface="+mn-ea"/>
              </a:rPr>
              <a:t>제거할 것</a:t>
            </a:r>
            <a:r>
              <a:rPr lang="en-US" altLang="ko-KR" b="1" dirty="0" smtClean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</a:rPr>
              <a:t>업로드 </a:t>
            </a:r>
            <a:r>
              <a:rPr lang="ko-KR" altLang="en-US" b="1" dirty="0">
                <a:latin typeface="+mn-ea"/>
              </a:rPr>
              <a:t>실패 시 </a:t>
            </a:r>
            <a:r>
              <a:rPr lang="en-US" altLang="ko-KR" b="1" dirty="0">
                <a:latin typeface="+mn-ea"/>
              </a:rPr>
              <a:t>COM</a:t>
            </a:r>
            <a:r>
              <a:rPr lang="ko-KR" altLang="en-US" b="1" dirty="0">
                <a:latin typeface="+mn-ea"/>
              </a:rPr>
              <a:t>포트 </a:t>
            </a:r>
            <a:r>
              <a:rPr lang="ko-KR" altLang="en-US" b="1" dirty="0" smtClean="0">
                <a:latin typeface="+mn-ea"/>
              </a:rPr>
              <a:t>확인할 것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645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3" y="1304749"/>
            <a:ext cx="3492594" cy="51195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46580" y="722966"/>
            <a:ext cx="7886700" cy="23340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28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51647"/>
            <a:ext cx="7886700" cy="484094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4" name="01-3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47950" y="0"/>
            <a:ext cx="3848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9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97790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7LED </a:t>
            </a:r>
            <a:r>
              <a:rPr lang="ko-KR" altLang="en-US" dirty="0" smtClean="0">
                <a:latin typeface="+mj-ea"/>
              </a:rPr>
              <a:t>제어하기</a:t>
            </a:r>
            <a:r>
              <a:rPr lang="en-US" altLang="ko-KR" dirty="0" smtClean="0">
                <a:latin typeface="+mj-ea"/>
              </a:rPr>
              <a:t>-</a:t>
            </a:r>
            <a:r>
              <a:rPr lang="ko-KR" altLang="en-US" dirty="0" smtClean="0">
                <a:latin typeface="+mj-ea"/>
              </a:rPr>
              <a:t>위험 안내 </a:t>
            </a:r>
            <a:r>
              <a:rPr lang="en-US" altLang="ko-KR" dirty="0" smtClean="0">
                <a:latin typeface="+mj-ea"/>
              </a:rPr>
              <a:t>LED 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269" y="4549022"/>
            <a:ext cx="2689131" cy="21395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030" y="4545709"/>
            <a:ext cx="1871146" cy="2139581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772084" y="1362917"/>
            <a:ext cx="8031257" cy="86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빨강색 </a:t>
            </a:r>
            <a:r>
              <a:rPr lang="en-US" altLang="ko-KR" dirty="0" smtClean="0"/>
              <a:t>LED 7</a:t>
            </a:r>
            <a:r>
              <a:rPr lang="ko-KR" altLang="en-US" dirty="0" smtClean="0"/>
              <a:t>개가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초에 한번씩 점멸하는 표지판 제작하기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015253" y="2175904"/>
            <a:ext cx="7886700" cy="2504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회로 설계하기</a:t>
            </a:r>
            <a:r>
              <a:rPr lang="en-US" altLang="ko-KR" dirty="0" smtClean="0">
                <a:latin typeface="+mj-ea"/>
                <a:ea typeface="+mj-ea"/>
              </a:rPr>
              <a:t>(with </a:t>
            </a:r>
            <a:r>
              <a:rPr lang="en-US" altLang="ko-KR" dirty="0" err="1" smtClean="0">
                <a:latin typeface="+mj-ea"/>
                <a:ea typeface="+mj-ea"/>
              </a:rPr>
              <a:t>fritzing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 dirty="0" err="1" smtClean="0">
                <a:latin typeface="+mj-ea"/>
                <a:ea typeface="+mj-ea"/>
              </a:rPr>
              <a:t>출력핀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– 4~10</a:t>
            </a:r>
            <a:r>
              <a:rPr lang="ko-KR" altLang="en-US" dirty="0" smtClean="0">
                <a:latin typeface="+mj-ea"/>
                <a:ea typeface="+mj-ea"/>
              </a:rPr>
              <a:t>까지</a:t>
            </a:r>
            <a:r>
              <a:rPr lang="en-US" altLang="ko-KR" dirty="0" smtClean="0">
                <a:latin typeface="+mj-ea"/>
                <a:ea typeface="+mj-ea"/>
              </a:rPr>
              <a:t> 7</a:t>
            </a:r>
            <a:r>
              <a:rPr lang="ko-KR" altLang="en-US" dirty="0" smtClean="0">
                <a:latin typeface="+mj-ea"/>
                <a:ea typeface="+mj-ea"/>
              </a:rPr>
              <a:t>개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실제 회로 구성하기 </a:t>
            </a:r>
            <a:r>
              <a:rPr lang="en-US" altLang="ko-KR" dirty="0" smtClean="0">
                <a:latin typeface="+mj-ea"/>
                <a:ea typeface="+mj-ea"/>
              </a:rPr>
              <a:t>- </a:t>
            </a:r>
            <a:r>
              <a:rPr lang="ko-KR" altLang="en-US" dirty="0" smtClean="0">
                <a:latin typeface="+mj-ea"/>
                <a:ea typeface="+mj-ea"/>
              </a:rPr>
              <a:t>준비물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스케치 프로그래밍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실행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795" y="4561580"/>
            <a:ext cx="2364260" cy="212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98979" y="1000872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 설계하기</a:t>
            </a:r>
            <a:r>
              <a:rPr lang="en-US" altLang="ko-KR" dirty="0" smtClean="0"/>
              <a:t>(with 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125" y="2207918"/>
            <a:ext cx="4573681" cy="37555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8" y="2441748"/>
            <a:ext cx="4519907" cy="36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2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1404" y="642283"/>
            <a:ext cx="7886700" cy="1589929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 smtClean="0"/>
              <a:t>실제 회로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>
                <a:latin typeface="+mj-ea"/>
              </a:rPr>
              <a:t> </a:t>
            </a:r>
            <a:r>
              <a:rPr lang="el-GR" altLang="ko-KR" dirty="0" smtClean="0">
                <a:latin typeface="+mj-ea"/>
              </a:rPr>
              <a:t>Ω</a:t>
            </a:r>
            <a:r>
              <a:rPr lang="en-US" altLang="ko-KR" dirty="0" smtClean="0">
                <a:latin typeface="+mj-ea"/>
              </a:rPr>
              <a:t> 7</a:t>
            </a:r>
            <a:r>
              <a:rPr lang="ko-KR" altLang="en-US" dirty="0" smtClean="0">
                <a:latin typeface="+mj-ea"/>
              </a:rPr>
              <a:t>개</a:t>
            </a:r>
            <a:r>
              <a:rPr lang="en-US" altLang="ko-KR" dirty="0" smtClean="0">
                <a:latin typeface="+mj-ea"/>
              </a:rPr>
              <a:t>, LED 7</a:t>
            </a:r>
            <a:r>
              <a:rPr lang="ko-KR" altLang="en-US" dirty="0" smtClean="0">
                <a:latin typeface="+mj-ea"/>
              </a:rPr>
              <a:t>개</a:t>
            </a: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72" y="1896838"/>
            <a:ext cx="5874964" cy="4602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868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57405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35" y="179294"/>
            <a:ext cx="3711245" cy="66787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79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154177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r>
              <a:rPr lang="en-US" altLang="ko-KR" dirty="0" smtClean="0">
                <a:latin typeface="+mj-ea"/>
              </a:rPr>
              <a:t>For</a:t>
            </a:r>
            <a:r>
              <a:rPr lang="ko-KR" altLang="en-US" dirty="0" smtClean="0">
                <a:latin typeface="+mj-ea"/>
              </a:rPr>
              <a:t>문 사용하여 프로그래밍</a:t>
            </a:r>
            <a:endParaRPr lang="en-US" altLang="ko-KR" dirty="0" smtClean="0">
              <a:latin typeface="+mj-ea"/>
            </a:endParaRPr>
          </a:p>
          <a:p>
            <a:pPr lvl="1"/>
            <a:r>
              <a:rPr lang="en-US" altLang="ko-KR" dirty="0" smtClean="0">
                <a:latin typeface="+mj-ea"/>
              </a:rPr>
              <a:t>For</a:t>
            </a:r>
            <a:r>
              <a:rPr lang="ko-KR" altLang="en-US" dirty="0" smtClean="0">
                <a:latin typeface="+mj-ea"/>
              </a:rPr>
              <a:t>문의 문법</a:t>
            </a:r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913" y="1121390"/>
            <a:ext cx="3706610" cy="52395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237153" y="2147777"/>
            <a:ext cx="3516188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for(</a:t>
            </a:r>
            <a:r>
              <a:rPr lang="ko-KR" altLang="en-US" dirty="0" smtClean="0"/>
              <a:t>초기화</a:t>
            </a:r>
            <a:r>
              <a:rPr lang="en-US" altLang="ko-KR" dirty="0" smtClean="0"/>
              <a:t>;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; </a:t>
            </a:r>
            <a:r>
              <a:rPr lang="ko-KR" altLang="en-US" dirty="0" err="1" smtClean="0"/>
              <a:t>증감값</a:t>
            </a:r>
            <a:r>
              <a:rPr lang="en-US" altLang="ko-KR" dirty="0" smtClean="0"/>
              <a:t>) {</a:t>
            </a:r>
          </a:p>
          <a:p>
            <a:r>
              <a:rPr lang="en-US" altLang="ko-KR" dirty="0" smtClean="0"/>
              <a:t>     // </a:t>
            </a:r>
            <a:r>
              <a:rPr lang="ko-KR" altLang="en-US" dirty="0" smtClean="0"/>
              <a:t>명령문 블록</a:t>
            </a:r>
            <a:endParaRPr lang="en-US" altLang="ko-KR" dirty="0" smtClean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40673" y="3584567"/>
            <a:ext cx="3756629" cy="1569660"/>
          </a:xfrm>
          <a:prstGeom prst="rect">
            <a:avLst/>
          </a:prstGeom>
          <a:solidFill>
            <a:srgbClr val="F7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초기화는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 제 정확히 한 번만 발생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effectLst/>
              <a:latin typeface="+mj-ea"/>
              <a:ea typeface="+mj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루프를 통과 할 때마다 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조건</a:t>
            </a:r>
            <a:r>
              <a:rPr lang="ko-KR" altLang="en-US" sz="1600" dirty="0" smtClean="0">
                <a:latin typeface="+mj-ea"/>
                <a:ea typeface="+mj-ea"/>
              </a:rPr>
              <a:t> 테스트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600" dirty="0" smtClean="0">
                <a:latin typeface="+mj-ea"/>
                <a:ea typeface="+mj-ea"/>
              </a:rPr>
              <a:t>조건 결과가 참</a:t>
            </a:r>
            <a:r>
              <a:rPr lang="en-US" altLang="ko-KR" sz="1600" dirty="0" smtClean="0">
                <a:latin typeface="+mj-ea"/>
                <a:ea typeface="+mj-ea"/>
              </a:rPr>
              <a:t>(true)</a:t>
            </a:r>
            <a:r>
              <a:rPr lang="ko-KR" altLang="en-US" sz="1600" dirty="0" smtClean="0">
                <a:latin typeface="+mj-ea"/>
                <a:ea typeface="+mj-ea"/>
              </a:rPr>
              <a:t>이면 </a:t>
            </a:r>
            <a:r>
              <a:rPr lang="ko-KR" altLang="en-US" sz="1600" dirty="0" err="1" smtClean="0">
                <a:latin typeface="+mj-ea"/>
                <a:ea typeface="+mj-ea"/>
              </a:rPr>
              <a:t>증감값과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명령문 블록</a:t>
            </a:r>
            <a:r>
              <a:rPr kumimoji="0" lang="ko-KR" altLang="en-US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이 실행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effectLst/>
              <a:latin typeface="+mj-ea"/>
              <a:ea typeface="+mj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600" dirty="0" smtClean="0">
                <a:latin typeface="+mj-ea"/>
                <a:ea typeface="+mj-ea"/>
              </a:rPr>
              <a:t>조건 결과가 거짓</a:t>
            </a:r>
            <a:r>
              <a:rPr lang="en-US" altLang="ko-KR" sz="1600" dirty="0" smtClean="0">
                <a:latin typeface="+mj-ea"/>
                <a:ea typeface="+mj-ea"/>
              </a:rPr>
              <a:t>(false)</a:t>
            </a:r>
            <a:r>
              <a:rPr lang="ko-KR" altLang="en-US" sz="1600" dirty="0" smtClean="0">
                <a:latin typeface="+mj-ea"/>
                <a:ea typeface="+mj-ea"/>
              </a:rPr>
              <a:t>이면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루프 종료</a:t>
            </a:r>
          </a:p>
        </p:txBody>
      </p:sp>
    </p:spTree>
    <p:extLst>
      <p:ext uri="{BB962C8B-B14F-4D97-AF65-F5344CB8AC3E}">
        <p14:creationId xmlns:p14="http://schemas.microsoft.com/office/powerpoint/2010/main" val="19556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Fritzing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/</a:t>
            </a:r>
            <a:r>
              <a:rPr lang="ko-KR" altLang="en-US" dirty="0" smtClean="0"/>
              <a:t>연습</a:t>
            </a:r>
            <a:endParaRPr lang="en-US" altLang="ko-KR" dirty="0" smtClean="0"/>
          </a:p>
          <a:p>
            <a:r>
              <a:rPr lang="en-US" altLang="ko-KR" dirty="0" smtClean="0"/>
              <a:t>LED </a:t>
            </a:r>
            <a:r>
              <a:rPr lang="ko-KR" altLang="en-US" dirty="0"/>
              <a:t>응용 프로그램 </a:t>
            </a:r>
            <a:r>
              <a:rPr lang="ko-KR" altLang="en-US" dirty="0" smtClean="0"/>
              <a:t>제작하기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7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en-US" altLang="ko-KR" dirty="0" smtClean="0"/>
          </a:p>
          <a:p>
            <a:r>
              <a:rPr lang="ko-KR" altLang="en-US" dirty="0" smtClean="0"/>
              <a:t>시리얼 </a:t>
            </a:r>
            <a:r>
              <a:rPr lang="ko-KR" altLang="en-US" dirty="0"/>
              <a:t>모니터 확인하기</a:t>
            </a:r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51647"/>
            <a:ext cx="7886700" cy="484094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5" name="03-7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47950" y="0"/>
            <a:ext cx="3848100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369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시리얼 모니터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4240306"/>
            <a:ext cx="7886700" cy="193665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00000"/>
              </a:lnSpc>
              <a:spcAft>
                <a:spcPts val="65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ko-KR" altLang="en-US" sz="2600" dirty="0" smtClean="0">
                <a:latin typeface="+mj-ea"/>
                <a:ea typeface="+mj-ea"/>
              </a:rPr>
              <a:t>컴퓨터와 </a:t>
            </a:r>
            <a:r>
              <a:rPr lang="ko-KR" altLang="en-US" sz="2600" kern="0" dirty="0" err="1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아두이노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 간의 </a:t>
            </a:r>
            <a:r>
              <a:rPr lang="ko-KR" altLang="en-US" sz="2600" b="1" kern="0" dirty="0" smtClean="0">
                <a:solidFill>
                  <a:srgbClr val="144AEB"/>
                </a:solidFill>
                <a:latin typeface="+mj-ea"/>
                <a:ea typeface="+mj-ea"/>
                <a:cs typeface="Arial" charset="0"/>
              </a:rPr>
              <a:t>통신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을 위해 사용하는 툴</a:t>
            </a:r>
            <a:endParaRPr lang="en-US" altLang="ko-KR" sz="2600" kern="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pPr marL="342900" indent="-342900">
              <a:lnSpc>
                <a:spcPct val="100000"/>
              </a:lnSpc>
              <a:spcAft>
                <a:spcPts val="65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ko-KR" altLang="en-US" sz="2600" kern="0" dirty="0" err="1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아두이노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 </a:t>
            </a:r>
            <a:r>
              <a:rPr lang="ko-KR" altLang="en-US" sz="2600" b="1" kern="0" dirty="0">
                <a:solidFill>
                  <a:srgbClr val="144AEB"/>
                </a:solidFill>
                <a:latin typeface="+mj-ea"/>
                <a:ea typeface="+mj-ea"/>
                <a:cs typeface="Arial" charset="0"/>
              </a:rPr>
              <a:t>디버깅</a:t>
            </a:r>
            <a:r>
              <a:rPr lang="en-US" altLang="ko-KR" sz="2600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, </a:t>
            </a:r>
            <a:r>
              <a:rPr lang="ko-KR" altLang="en-US" sz="2600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데이터 입력을 위해 사용</a:t>
            </a:r>
            <a:endParaRPr lang="en-US" altLang="ko-KR" sz="2600" kern="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pPr marL="342900" indent="-342900">
              <a:lnSpc>
                <a:spcPct val="100000"/>
              </a:lnSpc>
              <a:spcAft>
                <a:spcPts val="65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시리얼 모니터를 </a:t>
            </a:r>
            <a:r>
              <a:rPr lang="ko-KR" altLang="en-US" sz="2600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이용한 디버깅 메시지를 보는 것이 거의 유일한 디버깅 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방법</a:t>
            </a:r>
            <a:endParaRPr lang="en-US" altLang="ko-KR" sz="2600" kern="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25681"/>
            <a:ext cx="81819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9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61" y="409856"/>
            <a:ext cx="5572125" cy="46577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585012" y="977153"/>
            <a:ext cx="295835" cy="233083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64659" y="1792941"/>
            <a:ext cx="1129553" cy="233083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601099" y="3273238"/>
            <a:ext cx="5319441" cy="3118597"/>
            <a:chOff x="1182921" y="700367"/>
            <a:chExt cx="5319441" cy="311859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2921" y="700367"/>
              <a:ext cx="4808987" cy="311859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418571" y="909378"/>
              <a:ext cx="1748263" cy="366737"/>
            </a:xfrm>
            <a:prstGeom prst="rect">
              <a:avLst/>
            </a:prstGeom>
            <a:noFill/>
            <a:ln w="28575">
              <a:solidFill>
                <a:srgbClr val="F8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kern="0" dirty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메시지 </a:t>
              </a: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입력 창</a:t>
              </a:r>
              <a:endParaRPr lang="en-US" altLang="ko-KR" sz="1400" b="1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923651" y="2050238"/>
              <a:ext cx="1845779" cy="549064"/>
            </a:xfrm>
            <a:prstGeom prst="rect">
              <a:avLst/>
            </a:prstGeom>
            <a:noFill/>
            <a:ln w="28575">
              <a:solidFill>
                <a:srgbClr val="F8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3000"/>
                </a:lnSpc>
                <a:spcAft>
                  <a:spcPts val="65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  <a:tab pos="9410700" algn="l"/>
                </a:tabLst>
                <a:defRPr/>
              </a:pPr>
              <a:r>
                <a:rPr lang="ko-KR" altLang="en-US" sz="1400" b="1" kern="0" dirty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수신 메시지 </a:t>
              </a: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표시 창</a:t>
              </a:r>
              <a:endParaRPr lang="en-US" altLang="ko-KR" sz="1400" b="1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131478" y="3221691"/>
              <a:ext cx="2370884" cy="301438"/>
            </a:xfrm>
            <a:prstGeom prst="rect">
              <a:avLst/>
            </a:prstGeom>
            <a:noFill/>
            <a:ln w="28575">
              <a:solidFill>
                <a:srgbClr val="F8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3000"/>
                </a:lnSpc>
                <a:spcAft>
                  <a:spcPts val="65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  <a:tab pos="9410700" algn="l"/>
                </a:tabLst>
                <a:defRPr/>
              </a:pPr>
              <a:r>
                <a:rPr lang="ko-KR" altLang="en-US" sz="1400" b="1" kern="0" dirty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통신 속도 </a:t>
              </a: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설정</a:t>
              </a:r>
              <a:r>
                <a:rPr lang="en-US" altLang="ko-KR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(Baud Rate)</a:t>
              </a:r>
              <a:endParaRPr lang="en-US" altLang="ko-KR" sz="1400" b="1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15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625103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Serial.begin</a:t>
            </a:r>
            <a:r>
              <a:rPr lang="en-US" altLang="ko-KR" dirty="0" smtClean="0">
                <a:latin typeface="+mj-ea"/>
              </a:rPr>
              <a:t>(speed)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601508"/>
            <a:ext cx="7886700" cy="31408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PC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아두이노가</a:t>
            </a:r>
            <a:r>
              <a:rPr lang="ko-KR" altLang="en-US" dirty="0" smtClean="0"/>
              <a:t> 직렬 데이터 송수신을 위한 속도 설정</a:t>
            </a:r>
            <a:endParaRPr lang="en-US" altLang="ko-KR" dirty="0" smtClean="0"/>
          </a:p>
          <a:p>
            <a:r>
              <a:rPr lang="ko-KR" altLang="en-US" dirty="0" err="1" smtClean="0"/>
              <a:t>Baud</a:t>
            </a:r>
            <a:r>
              <a:rPr lang="ko-KR" altLang="en-US" dirty="0" smtClean="0"/>
              <a:t> </a:t>
            </a:r>
            <a:r>
              <a:rPr lang="ko-KR" altLang="en-US" dirty="0" err="1"/>
              <a:t>Rate</a:t>
            </a:r>
            <a:r>
              <a:rPr lang="ko-KR" altLang="en-US" dirty="0"/>
              <a:t> (통신 속도</a:t>
            </a:r>
            <a:r>
              <a:rPr lang="ko-KR" altLang="en-US" dirty="0" smtClean="0"/>
              <a:t>)</a:t>
            </a:r>
            <a:endParaRPr lang="en-US" altLang="ko-KR" dirty="0" smtClean="0"/>
          </a:p>
          <a:p>
            <a:pPr lvl="1"/>
            <a:r>
              <a:rPr lang="ko-KR" altLang="en-US" dirty="0"/>
              <a:t>시리얼 라인으로 전송되는 데이터 </a:t>
            </a:r>
            <a:r>
              <a:rPr lang="ko-KR" altLang="en-US" dirty="0" smtClean="0"/>
              <a:t>속도 단위</a:t>
            </a:r>
            <a:endParaRPr lang="en-US" altLang="ko-KR" dirty="0" smtClean="0"/>
          </a:p>
          <a:p>
            <a:pPr lvl="1"/>
            <a:r>
              <a:rPr lang="ko-KR" altLang="en-US" dirty="0" err="1"/>
              <a:t>Bits-per-second</a:t>
            </a:r>
            <a:r>
              <a:rPr lang="ko-KR" altLang="en-US" dirty="0"/>
              <a:t> (</a:t>
            </a:r>
            <a:r>
              <a:rPr lang="ko-KR" altLang="en-US" dirty="0" err="1"/>
              <a:t>bps</a:t>
            </a:r>
            <a:r>
              <a:rPr lang="ko-KR" altLang="en-US" dirty="0"/>
              <a:t>) 단위로 표시</a:t>
            </a:r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시리얼모니터 관련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650" y="4300174"/>
            <a:ext cx="831028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setup(){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lang="en-US" altLang="ko-K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9600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아두이노와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의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통신속도를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9600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으로 지정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25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625104"/>
            <a:ext cx="7886700" cy="8899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Serial.println</a:t>
            </a:r>
            <a:r>
              <a:rPr lang="en-US" altLang="ko-KR" dirty="0" smtClean="0">
                <a:latin typeface="+mj-ea"/>
              </a:rPr>
              <a:t>(value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  <a:p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00367" y="1698744"/>
            <a:ext cx="8129868" cy="1887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로 </a:t>
            </a:r>
            <a:r>
              <a:rPr lang="ko-KR" altLang="en-US" dirty="0" err="1"/>
              <a:t>메세지를</a:t>
            </a:r>
            <a:r>
              <a:rPr lang="ko-KR" altLang="en-US" dirty="0"/>
              <a:t> 보내는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r>
              <a:rPr lang="en-US" altLang="ko-KR" b="1" dirty="0" err="1" smtClean="0"/>
              <a:t>Serial.println</a:t>
            </a:r>
            <a:r>
              <a:rPr lang="en-US" altLang="ko-KR" b="1" dirty="0" smtClean="0"/>
              <a:t>(value)</a:t>
            </a:r>
            <a:r>
              <a:rPr lang="ko-KR" altLang="en-US" dirty="0" smtClean="0"/>
              <a:t>는 메시지 끝에 </a:t>
            </a:r>
            <a:r>
              <a:rPr lang="ko-KR" altLang="en-US" dirty="0" err="1" smtClean="0"/>
              <a:t>줄바꿈</a:t>
            </a:r>
            <a:r>
              <a:rPr lang="ko-KR" altLang="en-US" dirty="0" smtClean="0"/>
              <a:t> 기호가 붙어서 보내지고 </a:t>
            </a:r>
            <a:r>
              <a:rPr lang="en-US" altLang="ko-KR" b="1" dirty="0" err="1" smtClean="0"/>
              <a:t>Serial.print</a:t>
            </a:r>
            <a:r>
              <a:rPr lang="en-US" altLang="ko-KR" b="1" dirty="0" smtClean="0"/>
              <a:t>(value)</a:t>
            </a:r>
            <a:r>
              <a:rPr lang="ko-KR" altLang="en-US" dirty="0" smtClean="0"/>
              <a:t>는 없이 </a:t>
            </a:r>
            <a:r>
              <a:rPr lang="ko-KR" altLang="en-US" dirty="0" err="1" smtClean="0"/>
              <a:t>보내짐</a:t>
            </a:r>
            <a:endParaRPr lang="en-US" altLang="ko-KR" dirty="0" smtClean="0"/>
          </a:p>
          <a:p>
            <a:r>
              <a:rPr lang="en-US" altLang="ko-KR" dirty="0" err="1" smtClean="0"/>
              <a:t>Serial.begin</a:t>
            </a:r>
            <a:r>
              <a:rPr lang="en-US" altLang="ko-KR" dirty="0" smtClean="0"/>
              <a:t>(“Hello, World”); 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시리얼모니터 관련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3534" y="4208858"/>
            <a:ext cx="820046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void </a:t>
            </a:r>
            <a:r>
              <a:rPr lang="en-US" altLang="ko-KR" dirty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loop() {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	</a:t>
            </a:r>
            <a:r>
              <a:rPr lang="en-US" altLang="ko-KR" b="1" dirty="0" err="1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Serial.println</a:t>
            </a:r>
            <a:r>
              <a:rPr lang="en-US" altLang="ko-KR" b="1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(“Hello, World!”);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dirty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아두이노에서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로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문자 보내기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}</a:t>
            </a:r>
            <a:endParaRPr lang="ko-KR" altLang="en-US" dirty="0">
              <a:latin typeface="Courier New" panose="02070309020205020404" pitchFamily="49" charset="0"/>
              <a:ea typeface="Arial Unicode MS" pitchFamily="50" charset="-12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15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9132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89529"/>
            <a:ext cx="7886700" cy="4787434"/>
          </a:xfrm>
        </p:spPr>
        <p:txBody>
          <a:bodyPr/>
          <a:lstStyle/>
          <a:p>
            <a:r>
              <a:rPr lang="ko-KR" altLang="en-US" dirty="0" smtClean="0"/>
              <a:t>위험 안내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실습에서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점멸횟수를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에서 다음과 같이 표시하도록 프로그램을 변경 하시오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55" y="2812671"/>
            <a:ext cx="5134255" cy="30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5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&lt;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단위 크기 </a:t>
            </a:r>
            <a:r>
              <a:rPr lang="ko-KR" altLang="en-US" dirty="0" err="1" smtClean="0"/>
              <a:t>접두어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81" y="2396866"/>
            <a:ext cx="65341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dirty="0" err="1" smtClean="0"/>
              <a:t>Fritzing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454" y="3461244"/>
            <a:ext cx="4898652" cy="3281497"/>
          </a:xfrm>
          <a:prstGeom prst="rect">
            <a:avLst/>
          </a:prstGeom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전자 하드웨어 설계 오픈 소스 소프트웨어</a:t>
            </a:r>
            <a:endParaRPr lang="en-US" altLang="ko-KR" dirty="0" smtClean="0"/>
          </a:p>
          <a:p>
            <a:r>
              <a:rPr lang="ko-KR" altLang="en-US" dirty="0" smtClean="0"/>
              <a:t>프로토타입에서 제품으로 쉽게 이동할 수 있게 하는 설계 도구</a:t>
            </a:r>
            <a:endParaRPr lang="en-US" altLang="ko-KR" dirty="0" smtClean="0"/>
          </a:p>
          <a:p>
            <a:r>
              <a:rPr lang="en-US" altLang="ko-KR" dirty="0" smtClean="0">
                <a:hlinkClick r:id="rId3"/>
              </a:rPr>
              <a:t>http://www.fritzing.org</a:t>
            </a:r>
            <a:endParaRPr lang="en-US" altLang="ko-KR" dirty="0" smtClean="0"/>
          </a:p>
          <a:p>
            <a:r>
              <a:rPr lang="ko-KR" altLang="en-US" dirty="0" smtClean="0"/>
              <a:t>독일 포츠담 응용과학대학에서 개발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50" y="1139247"/>
            <a:ext cx="8399369" cy="53091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94270" y="1484658"/>
            <a:ext cx="2361046" cy="439270"/>
          </a:xfrm>
          <a:prstGeom prst="rect">
            <a:avLst/>
          </a:prstGeom>
          <a:noFill/>
          <a:ln w="38100">
            <a:solidFill>
              <a:srgbClr val="144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908673" y="1765121"/>
            <a:ext cx="1918446" cy="2084294"/>
          </a:xfrm>
          <a:prstGeom prst="rect">
            <a:avLst/>
          </a:prstGeom>
          <a:noFill/>
          <a:ln w="38100">
            <a:solidFill>
              <a:srgbClr val="661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908671" y="4314363"/>
            <a:ext cx="1918446" cy="2084294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90402" y="5809931"/>
            <a:ext cx="2268070" cy="43927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87448" y="133496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7030A0"/>
                </a:solidFill>
              </a:rPr>
              <a:t>부품 선택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2883" y="64594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66"/>
                </a:solidFill>
              </a:rPr>
              <a:t>부품 속성 설정</a:t>
            </a:r>
            <a:endParaRPr lang="ko-KR" altLang="en-US" b="1" dirty="0">
              <a:solidFill>
                <a:srgbClr val="FF00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7750" y="3987681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핀홀을</a:t>
            </a:r>
            <a:r>
              <a:rPr lang="ko-KR" altLang="en-US" sz="1400" b="1" dirty="0" smtClean="0"/>
              <a:t> 누르면 연결선이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노란색으로 표시된다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1467297" y="2030831"/>
            <a:ext cx="1382233" cy="1893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/>
          <p:cNvSpPr txBox="1">
            <a:spLocks/>
          </p:cNvSpPr>
          <p:nvPr/>
        </p:nvSpPr>
        <p:spPr>
          <a:xfrm>
            <a:off x="401541" y="304000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브레드보드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스케메틱에서</a:t>
            </a:r>
            <a:r>
              <a:rPr lang="ko-KR" altLang="en-US" dirty="0" smtClean="0"/>
              <a:t> 회로 구성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브레드보드</a:t>
            </a:r>
            <a:r>
              <a:rPr lang="ko-KR" altLang="en-US" dirty="0" smtClean="0"/>
              <a:t> 회로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90402" y="6400796"/>
            <a:ext cx="231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B050"/>
                </a:solidFill>
              </a:rPr>
              <a:t>회로 구성 결과 확인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70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1" y="946300"/>
            <a:ext cx="8242807" cy="52040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72905" y="1336255"/>
            <a:ext cx="2329251" cy="418120"/>
          </a:xfrm>
          <a:prstGeom prst="rect">
            <a:avLst/>
          </a:prstGeom>
          <a:noFill/>
          <a:ln w="38100">
            <a:solidFill>
              <a:srgbClr val="144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557907" y="5539341"/>
            <a:ext cx="2400296" cy="47593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04302" y="6159764"/>
            <a:ext cx="231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B050"/>
                </a:solidFill>
              </a:rPr>
              <a:t>회로 구성 결과 확인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13368" y="5362644"/>
            <a:ext cx="1375435" cy="649878"/>
          </a:xfrm>
          <a:prstGeom prst="rect">
            <a:avLst/>
          </a:prstGeom>
          <a:noFill/>
          <a:ln w="38100">
            <a:solidFill>
              <a:srgbClr val="FFFE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13368" y="6171007"/>
            <a:ext cx="202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적절히 사용한다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01541" y="304000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err="1" smtClean="0"/>
              <a:t>스케메틱</a:t>
            </a:r>
            <a:r>
              <a:rPr lang="ko-KR" altLang="en-US" dirty="0" smtClean="0"/>
              <a:t> 회로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5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</a:rPr>
              <a:t>1</a:t>
            </a:r>
            <a:r>
              <a:rPr lang="ko-KR" altLang="en-US" dirty="0" smtClean="0">
                <a:latin typeface="+mj-ea"/>
              </a:rPr>
              <a:t>개 </a:t>
            </a:r>
            <a:r>
              <a:rPr lang="en-US" altLang="ko-KR" dirty="0" smtClean="0">
                <a:latin typeface="+mj-ea"/>
              </a:rPr>
              <a:t>LED </a:t>
            </a:r>
            <a:r>
              <a:rPr lang="ko-KR" altLang="en-US" dirty="0" smtClean="0">
                <a:latin typeface="+mj-ea"/>
              </a:rPr>
              <a:t>제어하기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366682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 설계하기</a:t>
            </a:r>
            <a:r>
              <a:rPr lang="en-US" altLang="ko-KR" dirty="0" smtClean="0"/>
              <a:t>(with 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00366" y="1460364"/>
            <a:ext cx="8031257" cy="86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한 개의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0.1</a:t>
            </a:r>
            <a:r>
              <a:rPr lang="ko-KR" altLang="en-US" dirty="0" smtClean="0"/>
              <a:t>초 간격으로 켜고 끄도록 함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785" y="3086148"/>
            <a:ext cx="3708026" cy="32801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72" y="3195375"/>
            <a:ext cx="4755921" cy="33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4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6580" y="722966"/>
            <a:ext cx="7886700" cy="1240306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 smtClean="0"/>
              <a:t>실제 회로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>
                <a:latin typeface="+mj-ea"/>
              </a:rPr>
              <a:t> </a:t>
            </a:r>
            <a:r>
              <a:rPr lang="el-GR" altLang="ko-KR" dirty="0" smtClean="0">
                <a:latin typeface="+mj-ea"/>
              </a:rPr>
              <a:t>Ω</a:t>
            </a:r>
            <a:r>
              <a:rPr lang="en-US" altLang="ko-KR" dirty="0" smtClean="0">
                <a:latin typeface="+mj-ea"/>
              </a:rPr>
              <a:t> 1</a:t>
            </a:r>
            <a:r>
              <a:rPr lang="ko-KR" altLang="en-US" dirty="0" smtClean="0">
                <a:latin typeface="+mj-ea"/>
              </a:rPr>
              <a:t>개</a:t>
            </a:r>
            <a:r>
              <a:rPr lang="en-US" altLang="ko-KR" dirty="0" smtClean="0">
                <a:latin typeface="+mj-ea"/>
              </a:rPr>
              <a:t>, LED 1</a:t>
            </a:r>
            <a:r>
              <a:rPr lang="ko-KR" altLang="en-US" dirty="0" smtClean="0">
                <a:latin typeface="+mj-ea"/>
              </a:rPr>
              <a:t>개</a:t>
            </a:r>
            <a:endParaRPr lang="en-US" altLang="ko-KR" dirty="0" smtClean="0">
              <a:latin typeface="+mj-ea"/>
            </a:endParaRPr>
          </a:p>
          <a:p>
            <a:pPr marL="457200" lvl="1" indent="0">
              <a:buNone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97" y="2519081"/>
            <a:ext cx="3745263" cy="35576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589930" y="2904563"/>
            <a:ext cx="4285352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주의사항</a:t>
            </a:r>
            <a:endPara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+mn-ea"/>
              </a:rPr>
              <a:t>아두이노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회로 구성 </a:t>
            </a:r>
            <a:r>
              <a:rPr lang="ko-KR" altLang="en-US" b="1" dirty="0" smtClean="0">
                <a:latin typeface="+mn-ea"/>
              </a:rPr>
              <a:t>시 반드시 </a:t>
            </a:r>
            <a:r>
              <a:rPr lang="en-US" altLang="ko-KR" b="1" dirty="0" smtClean="0">
                <a:latin typeface="+mn-ea"/>
              </a:rPr>
              <a:t>PC</a:t>
            </a:r>
            <a:r>
              <a:rPr lang="ko-KR" altLang="en-US" b="1" dirty="0" smtClean="0">
                <a:latin typeface="+mn-ea"/>
              </a:rPr>
              <a:t>연결 </a:t>
            </a:r>
            <a:r>
              <a:rPr lang="en-US" altLang="ko-KR" b="1" dirty="0" smtClean="0">
                <a:latin typeface="+mn-ea"/>
              </a:rPr>
              <a:t>USB </a:t>
            </a:r>
            <a:r>
              <a:rPr lang="ko-KR" altLang="en-US" b="1" dirty="0" smtClean="0">
                <a:latin typeface="+mn-ea"/>
              </a:rPr>
              <a:t>제거할 것</a:t>
            </a:r>
            <a:r>
              <a:rPr lang="en-US" altLang="ko-KR" b="1" dirty="0" smtClean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</a:rPr>
              <a:t>업로드 </a:t>
            </a:r>
            <a:r>
              <a:rPr lang="ko-KR" altLang="en-US" b="1" dirty="0">
                <a:latin typeface="+mn-ea"/>
              </a:rPr>
              <a:t>실패 시 </a:t>
            </a:r>
            <a:r>
              <a:rPr lang="en-US" altLang="ko-KR" b="1" dirty="0">
                <a:latin typeface="+mn-ea"/>
              </a:rPr>
              <a:t>COM</a:t>
            </a:r>
            <a:r>
              <a:rPr lang="ko-KR" altLang="en-US" b="1" dirty="0">
                <a:latin typeface="+mn-ea"/>
              </a:rPr>
              <a:t>포트 </a:t>
            </a:r>
            <a:r>
              <a:rPr lang="ko-KR" altLang="en-US" b="1" dirty="0" smtClean="0">
                <a:latin typeface="+mn-ea"/>
              </a:rPr>
              <a:t>확인할 것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641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57405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94" y="1253529"/>
            <a:ext cx="5557459" cy="550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6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2" y="2229411"/>
            <a:ext cx="7769038" cy="198785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내용 개체 틀 2"/>
          <p:cNvSpPr txBox="1">
            <a:spLocks/>
          </p:cNvSpPr>
          <p:nvPr/>
        </p:nvSpPr>
        <p:spPr>
          <a:xfrm>
            <a:off x="711572" y="1226450"/>
            <a:ext cx="8031257" cy="8637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스케치로 작성한 프로그램의 동작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04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13828</TotalTime>
  <Words>468</Words>
  <Application>Microsoft Office PowerPoint</Application>
  <PresentationFormat>화면 슬라이드 쇼(4:3)</PresentationFormat>
  <Paragraphs>140</Paragraphs>
  <Slides>26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Arial Unicode MS</vt:lpstr>
      <vt:lpstr>맑은 고딕</vt:lpstr>
      <vt:lpstr>Arial</vt:lpstr>
      <vt:lpstr>Calibri</vt:lpstr>
      <vt:lpstr>Calibri Light</vt:lpstr>
      <vt:lpstr>Courier New</vt:lpstr>
      <vt:lpstr>Wingdings</vt:lpstr>
      <vt:lpstr>Office 테마</vt:lpstr>
      <vt:lpstr>사물인터넷(IoT)</vt:lpstr>
      <vt:lpstr>목차</vt:lpstr>
      <vt:lpstr>Fritzing </vt:lpstr>
      <vt:lpstr>PowerPoint 프레젠테이션</vt:lpstr>
      <vt:lpstr>PowerPoint 프레젠테이션</vt:lpstr>
      <vt:lpstr>1개 LED 제어하기</vt:lpstr>
      <vt:lpstr>PowerPoint 프레젠테이션</vt:lpstr>
      <vt:lpstr>PowerPoint 프레젠테이션</vt:lpstr>
      <vt:lpstr>PowerPoint 프레젠테이션</vt:lpstr>
      <vt:lpstr>3개 LED 제어하기 – 신호등</vt:lpstr>
      <vt:lpstr>PowerPoint 프레젠테이션</vt:lpstr>
      <vt:lpstr>PowerPoint 프레젠테이션</vt:lpstr>
      <vt:lpstr>PowerPoint 프레젠테이션</vt:lpstr>
      <vt:lpstr>PowerPoint 프레젠테이션</vt:lpstr>
      <vt:lpstr>7LED 제어하기-위험 안내 LED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시리얼 모니터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jinsook</cp:lastModifiedBy>
  <cp:revision>149</cp:revision>
  <dcterms:created xsi:type="dcterms:W3CDTF">2019-02-21T14:11:08Z</dcterms:created>
  <dcterms:modified xsi:type="dcterms:W3CDTF">2019-03-18T15:04:07Z</dcterms:modified>
</cp:coreProperties>
</file>